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0"/>
  </p:notesMasterIdLst>
  <p:sldIdLst>
    <p:sldId id="283" r:id="rId2"/>
    <p:sldId id="284" r:id="rId3"/>
    <p:sldId id="256" r:id="rId4"/>
    <p:sldId id="277" r:id="rId5"/>
    <p:sldId id="278" r:id="rId6"/>
    <p:sldId id="279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0" r:id="rId18"/>
    <p:sldId id="280" r:id="rId19"/>
    <p:sldId id="281" r:id="rId20"/>
    <p:sldId id="269" r:id="rId21"/>
    <p:sldId id="282" r:id="rId22"/>
    <p:sldId id="271" r:id="rId23"/>
    <p:sldId id="272" r:id="rId24"/>
    <p:sldId id="273" r:id="rId25"/>
    <p:sldId id="275" r:id="rId26"/>
    <p:sldId id="274" r:id="rId27"/>
    <p:sldId id="276" r:id="rId28"/>
    <p:sldId id="28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7250F-1F9A-4E89-8226-E08DAA2844E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54CA7-4CFA-4C45-90AA-7C83B7F3B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703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554CA7-4CFA-4C45-90AA-7C83B7F3BC67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885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3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31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30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727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688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64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357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97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38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57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50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25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2552" y="40466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Казахский Национальный </a:t>
            </a:r>
            <a:r>
              <a:rPr lang="ru-RU" sz="3200" b="1"/>
              <a:t>Университет имени </a:t>
            </a:r>
            <a:r>
              <a:rPr lang="ru-RU" sz="3200" b="1" dirty="0"/>
              <a:t>аль-</a:t>
            </a:r>
            <a:r>
              <a:rPr lang="ru-RU" sz="3200" b="1" dirty="0" err="1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Политические коммуникации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306797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 err="1" smtClean="0">
                <a:latin typeface="Arial" panose="020B0604020202020204" pitchFamily="34" charset="0"/>
              </a:rPr>
              <a:t>И.о</a:t>
            </a:r>
            <a:r>
              <a:rPr lang="ru-RU" sz="2400" b="1" dirty="0" smtClean="0">
                <a:latin typeface="Arial" panose="020B0604020202020204" pitchFamily="34" charset="0"/>
              </a:rPr>
              <a:t>. </a:t>
            </a:r>
            <a:r>
              <a:rPr lang="ru-RU" sz="2400" b="1" smtClean="0">
                <a:latin typeface="Arial" panose="020B0604020202020204" pitchFamily="34" charset="0"/>
              </a:rPr>
              <a:t>доцент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56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Уровни информационных потоков в политической коммуникации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173990" algn="just">
              <a:spcAft>
                <a:spcPts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первый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уровень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latin typeface="Times New Roman"/>
                <a:ea typeface="Times New Roman"/>
              </a:rPr>
              <a:t>обслуживает органы власти и управления </a:t>
            </a:r>
            <a:r>
              <a:rPr lang="ru-RU" sz="2800" dirty="0" smtClean="0">
                <a:latin typeface="Times New Roman"/>
                <a:ea typeface="Times New Roman"/>
              </a:rPr>
              <a:t>(</a:t>
            </a:r>
            <a:r>
              <a:rPr lang="ru-RU" sz="2800" i="1" dirty="0" smtClean="0">
                <a:latin typeface="Times New Roman"/>
                <a:ea typeface="Times New Roman"/>
              </a:rPr>
              <a:t>служебная </a:t>
            </a:r>
            <a:r>
              <a:rPr lang="ru-RU" sz="2800" i="1" dirty="0">
                <a:latin typeface="Times New Roman"/>
                <a:ea typeface="Times New Roman"/>
              </a:rPr>
              <a:t>информация</a:t>
            </a:r>
            <a:r>
              <a:rPr lang="ru-RU" sz="2800" dirty="0">
                <a:latin typeface="Times New Roman"/>
                <a:ea typeface="Times New Roman"/>
              </a:rPr>
              <a:t>). </a:t>
            </a:r>
          </a:p>
          <a:p>
            <a:pPr indent="173990" algn="just">
              <a:spcAft>
                <a:spcPts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второй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уро­вень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latin typeface="Times New Roman"/>
                <a:ea typeface="Times New Roman"/>
              </a:rPr>
              <a:t>— образует информационную среду деятельности партий, профсоюзов, общественных движений </a:t>
            </a:r>
            <a:r>
              <a:rPr lang="ru-RU" sz="2800" dirty="0" smtClean="0">
                <a:latin typeface="Times New Roman"/>
                <a:ea typeface="Times New Roman"/>
              </a:rPr>
              <a:t>(</a:t>
            </a:r>
            <a:r>
              <a:rPr lang="ru-RU" sz="2800" i="1" dirty="0" smtClean="0">
                <a:latin typeface="Times New Roman"/>
                <a:ea typeface="Times New Roman"/>
              </a:rPr>
              <a:t>программы</a:t>
            </a:r>
            <a:r>
              <a:rPr lang="ru-RU" sz="2800" i="1" dirty="0">
                <a:latin typeface="Times New Roman"/>
                <a:ea typeface="Times New Roman"/>
              </a:rPr>
              <a:t>, уставы и </a:t>
            </a:r>
            <a:r>
              <a:rPr lang="ru-RU" sz="2800" i="1" dirty="0" smtClean="0">
                <a:latin typeface="Times New Roman"/>
                <a:ea typeface="Times New Roman"/>
              </a:rPr>
              <a:t>др.</a:t>
            </a:r>
            <a:r>
              <a:rPr lang="ru-RU" sz="2800" dirty="0" smtClean="0">
                <a:latin typeface="Times New Roman"/>
                <a:ea typeface="Times New Roman"/>
              </a:rPr>
              <a:t>). </a:t>
            </a:r>
            <a:endParaRPr lang="ru-RU" sz="2800" dirty="0">
              <a:latin typeface="Times New Roman"/>
              <a:ea typeface="Times New Roman"/>
            </a:endParaRPr>
          </a:p>
          <a:p>
            <a:pPr indent="173990" algn="just">
              <a:spcAft>
                <a:spcPts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третий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уровень </a:t>
            </a:r>
            <a:r>
              <a:rPr lang="ru-RU" sz="2800" dirty="0">
                <a:latin typeface="Times New Roman"/>
                <a:ea typeface="Times New Roman"/>
              </a:rPr>
              <a:t>обращается непосредственно к общественному </a:t>
            </a:r>
            <a:r>
              <a:rPr lang="ru-RU" sz="2800" dirty="0" smtClean="0">
                <a:latin typeface="Times New Roman"/>
                <a:ea typeface="Times New Roman"/>
              </a:rPr>
              <a:t>мнению и  </a:t>
            </a:r>
            <a:r>
              <a:rPr lang="ru-RU" sz="2800" dirty="0">
                <a:latin typeface="Times New Roman"/>
                <a:ea typeface="Times New Roman"/>
              </a:rPr>
              <a:t>массовому </a:t>
            </a:r>
            <a:r>
              <a:rPr lang="ru-RU" sz="2800" dirty="0" smtClean="0">
                <a:latin typeface="Times New Roman"/>
                <a:ea typeface="Times New Roman"/>
              </a:rPr>
              <a:t>сознанию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smtClean="0">
                <a:latin typeface="Times New Roman"/>
                <a:ea typeface="Times New Roman"/>
              </a:rPr>
              <a:t>(</a:t>
            </a:r>
            <a:r>
              <a:rPr lang="ru-RU" sz="2800" i="1" dirty="0" smtClean="0">
                <a:latin typeface="Times New Roman"/>
                <a:ea typeface="Times New Roman"/>
              </a:rPr>
              <a:t>плакаты, листовки и др.</a:t>
            </a:r>
            <a:r>
              <a:rPr lang="ru-RU" sz="2800" dirty="0" smtClean="0">
                <a:latin typeface="Times New Roman"/>
                <a:ea typeface="Times New Roman"/>
              </a:rPr>
              <a:t>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5782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81724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Функции политической коммуникации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96752"/>
            <a:ext cx="7962088" cy="50516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информационная</a:t>
            </a:r>
            <a:r>
              <a:rPr lang="ru-RU" sz="11200" b="1" dirty="0" smtClean="0">
                <a:latin typeface="Times New Roman"/>
                <a:ea typeface="Times New Roman"/>
              </a:rPr>
              <a:t> - </a:t>
            </a:r>
            <a:r>
              <a:rPr lang="ru-RU" sz="11200" dirty="0" smtClean="0">
                <a:latin typeface="Times New Roman"/>
                <a:ea typeface="Times New Roman"/>
              </a:rPr>
              <a:t>распространение </a:t>
            </a:r>
            <a:r>
              <a:rPr lang="ru-RU" sz="11200" dirty="0">
                <a:latin typeface="Times New Roman"/>
                <a:ea typeface="Times New Roman"/>
              </a:rPr>
              <a:t>необходимых знаний об элементах политической системы и их </a:t>
            </a:r>
            <a:r>
              <a:rPr lang="ru-RU" sz="11200" dirty="0" smtClean="0">
                <a:latin typeface="Times New Roman"/>
                <a:ea typeface="Times New Roman"/>
              </a:rPr>
              <a:t>функционировании;</a:t>
            </a:r>
            <a:endParaRPr lang="ru-RU" sz="11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регулятивная </a:t>
            </a:r>
            <a:r>
              <a:rPr lang="ru-RU" sz="11200" b="1" dirty="0" smtClean="0">
                <a:latin typeface="Times New Roman"/>
                <a:ea typeface="Times New Roman"/>
              </a:rPr>
              <a:t>-</a:t>
            </a:r>
            <a:r>
              <a:rPr lang="ru-RU" sz="11200" dirty="0" smtClean="0">
                <a:latin typeface="Times New Roman"/>
                <a:ea typeface="Times New Roman"/>
              </a:rPr>
              <a:t> выработка оптимального механизма </a:t>
            </a:r>
            <a:r>
              <a:rPr lang="ru-RU" sz="11200" dirty="0">
                <a:latin typeface="Times New Roman"/>
                <a:ea typeface="Times New Roman"/>
              </a:rPr>
              <a:t>вза­имодействия </a:t>
            </a:r>
            <a:r>
              <a:rPr lang="ru-RU" sz="11200" dirty="0" smtClean="0">
                <a:latin typeface="Times New Roman"/>
                <a:ea typeface="Times New Roman"/>
              </a:rPr>
              <a:t>между </a:t>
            </a:r>
            <a:r>
              <a:rPr lang="ru-RU" sz="11200" dirty="0">
                <a:latin typeface="Times New Roman"/>
                <a:ea typeface="Times New Roman"/>
              </a:rPr>
              <a:t>политической системой и гражданским </a:t>
            </a:r>
            <a:r>
              <a:rPr lang="ru-RU" sz="11200" dirty="0" smtClean="0">
                <a:latin typeface="Times New Roman"/>
                <a:ea typeface="Times New Roman"/>
              </a:rPr>
              <a:t>обществом;</a:t>
            </a:r>
            <a:endParaRPr lang="ru-RU" sz="11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функция </a:t>
            </a:r>
            <a:r>
              <a:rPr lang="ru-RU" sz="11200" b="1" dirty="0">
                <a:solidFill>
                  <a:srgbClr val="C00000"/>
                </a:solidFill>
                <a:latin typeface="Times New Roman"/>
                <a:ea typeface="Times New Roman"/>
              </a:rPr>
              <a:t>политической социализации</a:t>
            </a:r>
            <a:r>
              <a:rPr lang="ru-RU" sz="112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11200" dirty="0" smtClean="0">
                <a:latin typeface="Times New Roman"/>
                <a:ea typeface="Times New Roman"/>
              </a:rPr>
              <a:t>-</a:t>
            </a:r>
            <a:r>
              <a:rPr lang="ru-RU" sz="112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11200" dirty="0" smtClean="0">
                <a:latin typeface="Times New Roman"/>
                <a:ea typeface="Times New Roman"/>
              </a:rPr>
              <a:t>способствует </a:t>
            </a:r>
            <a:r>
              <a:rPr lang="ru-RU" sz="11200" dirty="0">
                <a:latin typeface="Times New Roman"/>
                <a:ea typeface="Times New Roman"/>
              </a:rPr>
              <a:t>становлению </a:t>
            </a:r>
            <a:r>
              <a:rPr lang="ru-RU" sz="11200" dirty="0" smtClean="0">
                <a:latin typeface="Times New Roman"/>
                <a:ea typeface="Times New Roman"/>
              </a:rPr>
              <a:t>норм </a:t>
            </a:r>
            <a:r>
              <a:rPr lang="ru-RU" sz="11200" dirty="0">
                <a:latin typeface="Times New Roman"/>
                <a:ea typeface="Times New Roman"/>
              </a:rPr>
              <a:t>политической деятельности и по­литического </a:t>
            </a:r>
            <a:r>
              <a:rPr lang="ru-RU" sz="11200" dirty="0" smtClean="0">
                <a:latin typeface="Times New Roman"/>
                <a:ea typeface="Times New Roman"/>
              </a:rPr>
              <a:t>поведения;</a:t>
            </a:r>
            <a:endParaRPr lang="ru-RU" sz="112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м</a:t>
            </a:r>
            <a:r>
              <a:rPr lang="ru-RU" sz="112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анипулятивная</a:t>
            </a:r>
            <a:r>
              <a:rPr lang="ru-RU" sz="11200" b="1" dirty="0" smtClean="0">
                <a:latin typeface="Times New Roman"/>
                <a:ea typeface="Times New Roman"/>
              </a:rPr>
              <a:t> - </a:t>
            </a:r>
            <a:r>
              <a:rPr lang="ru-RU" sz="11200" dirty="0" smtClean="0">
                <a:latin typeface="Times New Roman"/>
                <a:ea typeface="Times New Roman"/>
              </a:rPr>
              <a:t>способствует </a:t>
            </a:r>
            <a:r>
              <a:rPr lang="ru-RU" sz="11200" dirty="0">
                <a:latin typeface="Times New Roman"/>
                <a:ea typeface="Times New Roman"/>
              </a:rPr>
              <a:t>формированию общественного мнения по наиболее важным политическим </a:t>
            </a:r>
            <a:r>
              <a:rPr lang="ru-RU" sz="11200" dirty="0" smtClean="0">
                <a:latin typeface="Times New Roman"/>
                <a:ea typeface="Times New Roman"/>
              </a:rPr>
              <a:t>проблемам.</a:t>
            </a:r>
            <a:endParaRPr lang="ru-RU" sz="112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15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320"/>
            <a:ext cx="7746064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Структура политической коммуникации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772816"/>
            <a:ext cx="7168840" cy="4414624"/>
          </a:xfrm>
        </p:spPr>
        <p:txBody>
          <a:bodyPr>
            <a:normAutofit/>
          </a:bodyPr>
          <a:lstStyle/>
          <a:p>
            <a:pPr indent="182880" algn="just">
              <a:spcAft>
                <a:spcPts val="0"/>
              </a:spcAft>
            </a:pPr>
            <a:r>
              <a:rPr lang="ru-RU" sz="4800" dirty="0" smtClean="0">
                <a:latin typeface="Times New Roman"/>
                <a:ea typeface="Times New Roman"/>
              </a:rPr>
              <a:t>коммуникатор;</a:t>
            </a:r>
          </a:p>
          <a:p>
            <a:pPr indent="182880" algn="just">
              <a:spcAft>
                <a:spcPts val="0"/>
              </a:spcAft>
            </a:pPr>
            <a:r>
              <a:rPr lang="ru-RU" sz="4800" dirty="0" smtClean="0">
                <a:latin typeface="Times New Roman"/>
                <a:ea typeface="Times New Roman"/>
              </a:rPr>
              <a:t> сообщение;</a:t>
            </a:r>
          </a:p>
          <a:p>
            <a:pPr indent="182880" algn="just">
              <a:spcAft>
                <a:spcPts val="0"/>
              </a:spcAft>
            </a:pPr>
            <a:r>
              <a:rPr lang="ru-RU" sz="4800" dirty="0" smtClean="0">
                <a:latin typeface="Times New Roman"/>
                <a:ea typeface="Times New Roman"/>
              </a:rPr>
              <a:t>канал </a:t>
            </a:r>
            <a:r>
              <a:rPr lang="ru-RU" sz="4800" dirty="0">
                <a:latin typeface="Times New Roman"/>
                <a:ea typeface="Times New Roman"/>
              </a:rPr>
              <a:t>или средст­во </a:t>
            </a:r>
            <a:r>
              <a:rPr lang="ru-RU" sz="4800" dirty="0" smtClean="0">
                <a:latin typeface="Times New Roman"/>
                <a:ea typeface="Times New Roman"/>
              </a:rPr>
              <a:t>передачи;</a:t>
            </a:r>
          </a:p>
          <a:p>
            <a:pPr indent="182880" algn="just">
              <a:spcAft>
                <a:spcPts val="0"/>
              </a:spcAft>
            </a:pPr>
            <a:r>
              <a:rPr lang="ru-RU" sz="4800" dirty="0" smtClean="0">
                <a:latin typeface="Times New Roman"/>
                <a:ea typeface="Times New Roman"/>
              </a:rPr>
              <a:t>получатель.</a:t>
            </a:r>
            <a:endParaRPr lang="ru-RU" sz="4800" dirty="0">
              <a:latin typeface="Times New Roman"/>
              <a:ea typeface="Times New Roman"/>
            </a:endParaRPr>
          </a:p>
          <a:p>
            <a:pPr marL="82296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3666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effectLst/>
                <a:latin typeface="Times New Roman"/>
                <a:ea typeface="Times New Roman"/>
              </a:rPr>
              <a:t>Способы </a:t>
            </a:r>
            <a:r>
              <a:rPr lang="ru-RU" sz="3600" b="1" dirty="0">
                <a:effectLst/>
                <a:latin typeface="Times New Roman"/>
                <a:ea typeface="Times New Roman"/>
              </a:rPr>
              <a:t>политической   коммуникации</a:t>
            </a:r>
            <a:r>
              <a:rPr lang="ru-RU" sz="3600" dirty="0">
                <a:effectLst/>
                <a:latin typeface="Times New Roman"/>
                <a:ea typeface="Times New Roman"/>
              </a:rPr>
              <a:t>(Р.Ж. </a:t>
            </a:r>
            <a:r>
              <a:rPr lang="ru-RU" sz="3600" dirty="0" err="1">
                <a:effectLst/>
                <a:latin typeface="Times New Roman"/>
                <a:ea typeface="Times New Roman"/>
              </a:rPr>
              <a:t>Шварценберг</a:t>
            </a:r>
            <a:r>
              <a:rPr lang="ru-RU" sz="3600" dirty="0">
                <a:effectLst/>
                <a:latin typeface="Times New Roman"/>
                <a:ea typeface="Times New Roman"/>
              </a:rPr>
              <a:t> </a:t>
            </a:r>
            <a:r>
              <a:rPr lang="ru-RU" sz="3600" dirty="0" smtClean="0">
                <a:effectLst/>
                <a:latin typeface="Times New Roman"/>
                <a:ea typeface="Times New Roman"/>
              </a:rPr>
              <a:t>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3200" dirty="0" smtClean="0">
                <a:latin typeface="Times New Roman"/>
                <a:ea typeface="Times New Roman"/>
              </a:rPr>
              <a:t>1. Коммуникация </a:t>
            </a:r>
            <a:r>
              <a:rPr lang="ru-RU" sz="3200" dirty="0">
                <a:latin typeface="Times New Roman"/>
                <a:ea typeface="Times New Roman"/>
              </a:rPr>
              <a:t>через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печатные</a:t>
            </a:r>
            <a:r>
              <a:rPr lang="ru-RU" sz="3200" dirty="0">
                <a:latin typeface="Times New Roman"/>
                <a:ea typeface="Times New Roman"/>
              </a:rPr>
              <a:t> (пресса, книги, плакаты и т.д.) и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электронные средства</a:t>
            </a:r>
            <a:r>
              <a:rPr lang="ru-RU" sz="3200" dirty="0">
                <a:latin typeface="Times New Roman"/>
                <a:ea typeface="Times New Roman"/>
              </a:rPr>
              <a:t> (радио, телевидение и т.д.) массовой коммуникации;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3200" dirty="0" smtClean="0">
                <a:latin typeface="Times New Roman"/>
                <a:ea typeface="Times New Roman"/>
              </a:rPr>
              <a:t>2. Коммуникация </a:t>
            </a:r>
            <a:r>
              <a:rPr lang="ru-RU" sz="3200" dirty="0">
                <a:latin typeface="Times New Roman"/>
                <a:ea typeface="Times New Roman"/>
              </a:rPr>
              <a:t>через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3200" dirty="0">
                <a:latin typeface="Times New Roman"/>
                <a:ea typeface="Times New Roman"/>
              </a:rPr>
              <a:t>, </a:t>
            </a:r>
            <a:r>
              <a:rPr lang="ru-RU" sz="3200" dirty="0" smtClean="0">
                <a:latin typeface="Times New Roman"/>
                <a:ea typeface="Times New Roman"/>
              </a:rPr>
              <a:t>(политические </a:t>
            </a:r>
            <a:r>
              <a:rPr lang="ru-RU" sz="3200" dirty="0">
                <a:latin typeface="Times New Roman"/>
                <a:ea typeface="Times New Roman"/>
              </a:rPr>
              <a:t>партии, группы интересов и т.д</a:t>
            </a:r>
            <a:r>
              <a:rPr lang="ru-RU" sz="3200" dirty="0" smtClean="0">
                <a:latin typeface="Times New Roman"/>
                <a:ea typeface="Times New Roman"/>
              </a:rPr>
              <a:t>.); </a:t>
            </a:r>
            <a:endParaRPr lang="ru-RU" sz="3200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3200" dirty="0" smtClean="0">
                <a:latin typeface="Times New Roman"/>
                <a:ea typeface="Times New Roman"/>
              </a:rPr>
              <a:t>3. Коммуникация </a:t>
            </a:r>
            <a:r>
              <a:rPr lang="ru-RU" sz="3200" dirty="0">
                <a:latin typeface="Times New Roman"/>
                <a:ea typeface="Times New Roman"/>
              </a:rPr>
              <a:t>через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неформальные каналы</a:t>
            </a:r>
            <a:r>
              <a:rPr lang="ru-RU" sz="3200" b="1" dirty="0">
                <a:latin typeface="Times New Roman"/>
                <a:ea typeface="Times New Roman"/>
              </a:rPr>
              <a:t> </a:t>
            </a:r>
            <a:r>
              <a:rPr lang="ru-RU" sz="3200" dirty="0">
                <a:latin typeface="Times New Roman"/>
                <a:ea typeface="Times New Roman"/>
              </a:rPr>
              <a:t>с использованием личных связей.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5338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Виды политической коммуникации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горизонтальная </a:t>
            </a:r>
          </a:p>
          <a:p>
            <a:pPr marL="82296" indent="0">
              <a:buNone/>
            </a:pPr>
            <a:r>
              <a:rPr lang="ru-RU" sz="3200" dirty="0" smtClean="0">
                <a:latin typeface="Times New Roman"/>
                <a:ea typeface="Times New Roman"/>
              </a:rPr>
              <a:t>коммуникации </a:t>
            </a:r>
            <a:r>
              <a:rPr lang="ru-RU" sz="3200" dirty="0">
                <a:latin typeface="Times New Roman"/>
                <a:ea typeface="Times New Roman"/>
              </a:rPr>
              <a:t>осуществляются между относительно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рядом расположенными </a:t>
            </a:r>
            <a:r>
              <a:rPr lang="ru-RU" sz="3200" dirty="0">
                <a:latin typeface="Times New Roman"/>
                <a:ea typeface="Times New Roman"/>
              </a:rPr>
              <a:t>оппонентами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вертикальная</a:t>
            </a:r>
            <a:r>
              <a:rPr lang="ru-RU" sz="32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</a:p>
          <a:p>
            <a:pPr marL="82296" indent="0">
              <a:buNone/>
            </a:pPr>
            <a:r>
              <a:rPr lang="ru-RU" sz="3200" dirty="0" smtClean="0">
                <a:latin typeface="Times New Roman"/>
                <a:ea typeface="Times New Roman"/>
              </a:rPr>
              <a:t>отношения </a:t>
            </a:r>
            <a:r>
              <a:rPr lang="ru-RU" sz="3200" dirty="0">
                <a:latin typeface="Times New Roman"/>
                <a:ea typeface="Times New Roman"/>
              </a:rPr>
              <a:t>устанавливаются между различными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иерархическими уровнями </a:t>
            </a:r>
            <a:r>
              <a:rPr lang="ru-RU" sz="3200" dirty="0">
                <a:latin typeface="Times New Roman"/>
                <a:ea typeface="Times New Roman"/>
              </a:rPr>
              <a:t>макро-политической структуры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3967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Модели </a:t>
            </a:r>
            <a:r>
              <a:rPr lang="ru-RU" sz="3200" b="1" dirty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альтернативных видов движения информации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12776"/>
            <a:ext cx="8394136" cy="504056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модель вещания</a:t>
            </a:r>
            <a:r>
              <a:rPr lang="ru-RU" sz="24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</a:rPr>
              <a:t>- распространение информации из центра одновременно многим абонентам на периферию (</a:t>
            </a:r>
            <a:r>
              <a:rPr lang="ru-RU" sz="2400" i="1" dirty="0" smtClean="0">
                <a:latin typeface="Times New Roman"/>
                <a:ea typeface="Times New Roman"/>
              </a:rPr>
              <a:t>официальный доклад в аудитории</a:t>
            </a:r>
            <a:r>
              <a:rPr lang="ru-RU" sz="2400" dirty="0" smtClean="0">
                <a:latin typeface="Times New Roman"/>
                <a:ea typeface="Times New Roman"/>
              </a:rPr>
              <a:t>);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диалоговая модель </a:t>
            </a:r>
            <a:r>
              <a:rPr lang="ru-RU" sz="2400" b="1" dirty="0" smtClean="0">
                <a:latin typeface="Times New Roman"/>
                <a:ea typeface="Times New Roman"/>
              </a:rPr>
              <a:t>- </a:t>
            </a:r>
            <a:r>
              <a:rPr lang="ru-RU" sz="2400" dirty="0" smtClean="0">
                <a:latin typeface="Times New Roman"/>
                <a:ea typeface="Times New Roman"/>
              </a:rPr>
              <a:t> распространение </a:t>
            </a:r>
            <a:r>
              <a:rPr lang="ru-RU" sz="2400" dirty="0">
                <a:latin typeface="Times New Roman"/>
                <a:ea typeface="Times New Roman"/>
              </a:rPr>
              <a:t>информации в реальной коммуникационной </a:t>
            </a:r>
            <a:r>
              <a:rPr lang="ru-RU" sz="2400" dirty="0" smtClean="0">
                <a:latin typeface="Times New Roman"/>
                <a:ea typeface="Times New Roman"/>
              </a:rPr>
              <a:t>сети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</a:rPr>
              <a:t>(</a:t>
            </a:r>
            <a:r>
              <a:rPr lang="ru-RU" sz="2400" i="1" dirty="0" smtClean="0">
                <a:latin typeface="Times New Roman"/>
                <a:ea typeface="Times New Roman"/>
              </a:rPr>
              <a:t>личная переписка, телефон, Интернет, электронная почта</a:t>
            </a:r>
            <a:r>
              <a:rPr lang="ru-RU" sz="2400" dirty="0" smtClean="0">
                <a:latin typeface="Times New Roman"/>
                <a:ea typeface="Times New Roman"/>
              </a:rPr>
              <a:t>); 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консультационная </a:t>
            </a:r>
            <a:r>
              <a:rPr lang="ru-RU" sz="2400" b="1" dirty="0">
                <a:solidFill>
                  <a:srgbClr val="C00000"/>
                </a:solidFill>
                <a:latin typeface="Times New Roman"/>
                <a:ea typeface="Times New Roman"/>
              </a:rPr>
              <a:t>модель</a:t>
            </a:r>
            <a:r>
              <a:rPr lang="ru-RU" sz="24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</a:rPr>
              <a:t>- индивид</a:t>
            </a:r>
            <a:r>
              <a:rPr lang="ru-RU" sz="2400" dirty="0">
                <a:latin typeface="Times New Roman"/>
                <a:ea typeface="Times New Roman"/>
              </a:rPr>
              <a:t>, находящийся на периферии коммуникационной линии, ищет необходимые сведения в цент­ральном информационном </a:t>
            </a:r>
            <a:r>
              <a:rPr lang="ru-RU" sz="2400" dirty="0" smtClean="0">
                <a:latin typeface="Times New Roman"/>
                <a:ea typeface="Times New Roman"/>
              </a:rPr>
              <a:t>хранилище;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регистрационная </a:t>
            </a:r>
            <a:r>
              <a:rPr lang="ru-RU" sz="2400" b="1" dirty="0">
                <a:solidFill>
                  <a:srgbClr val="C00000"/>
                </a:solidFill>
                <a:latin typeface="Times New Roman"/>
                <a:ea typeface="Times New Roman"/>
              </a:rPr>
              <a:t>модель</a:t>
            </a:r>
            <a:r>
              <a:rPr lang="ru-RU" sz="24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</a:rPr>
              <a:t>- центр </a:t>
            </a:r>
            <a:r>
              <a:rPr lang="ru-RU" sz="2400" dirty="0">
                <a:latin typeface="Times New Roman"/>
                <a:ea typeface="Times New Roman"/>
              </a:rPr>
              <a:t>запрашива­ет и получает информацию от периферийного </a:t>
            </a:r>
            <a:r>
              <a:rPr lang="ru-RU" sz="2400" dirty="0" smtClean="0">
                <a:latin typeface="Times New Roman"/>
                <a:ea typeface="Times New Roman"/>
              </a:rPr>
              <a:t>источника (</a:t>
            </a:r>
            <a:r>
              <a:rPr lang="ru-RU" sz="2400" i="1" dirty="0" smtClean="0">
                <a:latin typeface="Times New Roman"/>
                <a:ea typeface="Times New Roman"/>
              </a:rPr>
              <a:t>при</a:t>
            </a:r>
            <a:r>
              <a:rPr lang="ru-RU" sz="2400" dirty="0" smtClean="0">
                <a:latin typeface="Times New Roman"/>
                <a:ea typeface="Times New Roman"/>
              </a:rPr>
              <a:t> </a:t>
            </a:r>
            <a:r>
              <a:rPr lang="ru-RU" sz="2400" i="1" dirty="0" smtClean="0">
                <a:latin typeface="Times New Roman"/>
                <a:ea typeface="Times New Roman"/>
              </a:rPr>
              <a:t>автоматической </a:t>
            </a:r>
            <a:r>
              <a:rPr lang="ru-RU" sz="2400" i="1" dirty="0">
                <a:latin typeface="Times New Roman"/>
                <a:ea typeface="Times New Roman"/>
              </a:rPr>
              <a:t>записи телефонных </a:t>
            </a:r>
            <a:r>
              <a:rPr lang="ru-RU" sz="2400" i="1" dirty="0" smtClean="0">
                <a:latin typeface="Times New Roman"/>
                <a:ea typeface="Times New Roman"/>
              </a:rPr>
              <a:t>сообщений в системах электронной сигнализации</a:t>
            </a:r>
            <a:r>
              <a:rPr lang="ru-RU" sz="2400" dirty="0" smtClean="0">
                <a:latin typeface="Times New Roman"/>
                <a:ea typeface="Times New Roman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09027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prstClr val="black"/>
                </a:solidFill>
                <a:effectLst/>
                <a:latin typeface="Times New Roman"/>
                <a:ea typeface="Times New Roman"/>
                <a:cs typeface="+mn-cs"/>
              </a:rPr>
              <a:t>Электоральная коммуникация</a:t>
            </a:r>
            <a:endParaRPr lang="ru-RU" sz="36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7759774" cy="4351338"/>
          </a:xfrm>
        </p:spPr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4400" dirty="0" smtClean="0">
                <a:latin typeface="Times New Roman"/>
                <a:ea typeface="Times New Roman"/>
              </a:rPr>
              <a:t>разновидность </a:t>
            </a:r>
            <a:r>
              <a:rPr lang="ru-RU" sz="4400" dirty="0">
                <a:latin typeface="Times New Roman"/>
                <a:ea typeface="Times New Roman"/>
              </a:rPr>
              <a:t>политической коммуникации,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связанная</a:t>
            </a:r>
            <a:r>
              <a:rPr lang="ru-RU" sz="4400" dirty="0" smtClean="0">
                <a:latin typeface="Times New Roman"/>
                <a:ea typeface="Times New Roman"/>
              </a:rPr>
              <a:t> </a:t>
            </a:r>
            <a:r>
              <a:rPr lang="ru-RU" sz="4400" dirty="0">
                <a:latin typeface="Times New Roman"/>
                <a:ea typeface="Times New Roman"/>
              </a:rPr>
              <a:t>в сюжетно-тематическом, временном и  пространственном отношениях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ea typeface="Times New Roman"/>
              </a:rPr>
              <a:t>с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выборами</a:t>
            </a:r>
            <a:endParaRPr lang="ru-RU" sz="4400" b="1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00431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Избирательная кампания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268760"/>
            <a:ext cx="7890080" cy="4979640"/>
          </a:xfrm>
        </p:spPr>
        <p:txBody>
          <a:bodyPr>
            <a:normAutofit/>
          </a:bodyPr>
          <a:lstStyle/>
          <a:p>
            <a:pPr algn="just"/>
            <a:r>
              <a:rPr lang="ru-RU" sz="4000" dirty="0" smtClean="0">
                <a:latin typeface="Times New Roman"/>
                <a:ea typeface="Times New Roman"/>
              </a:rPr>
              <a:t>направлена </a:t>
            </a:r>
            <a:r>
              <a:rPr lang="ru-RU" sz="4000" dirty="0">
                <a:latin typeface="Times New Roman"/>
                <a:ea typeface="Times New Roman"/>
              </a:rPr>
              <a:t>на </a:t>
            </a:r>
            <a:r>
              <a:rPr lang="ru-RU" sz="4000" b="1" dirty="0">
                <a:latin typeface="Times New Roman"/>
                <a:ea typeface="Times New Roman"/>
              </a:rPr>
              <a:t>получение конкретных результатов </a:t>
            </a:r>
            <a:r>
              <a:rPr lang="ru-RU" sz="4000" dirty="0" smtClean="0">
                <a:latin typeface="Times New Roman"/>
                <a:ea typeface="Times New Roman"/>
              </a:rPr>
              <a:t>в относительно </a:t>
            </a:r>
            <a:r>
              <a:rPr lang="ru-RU" sz="4000" dirty="0">
                <a:latin typeface="Times New Roman"/>
                <a:ea typeface="Times New Roman"/>
              </a:rPr>
              <a:t>большой группе людей в пределах четко обозначенного периода времени посредством организационного комплекса коммуникационных </a:t>
            </a:r>
            <a:r>
              <a:rPr lang="ru-RU" sz="4000" dirty="0" smtClean="0">
                <a:latin typeface="Times New Roman"/>
                <a:ea typeface="Times New Roman"/>
              </a:rPr>
              <a:t>действий</a:t>
            </a:r>
          </a:p>
          <a:p>
            <a:pPr marL="82296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83628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4F271C">
                    <a:satMod val="130000"/>
                  </a:srgbClr>
                </a:solidFill>
              </a:rPr>
              <a:t>Стратегические модели избирательной </a:t>
            </a:r>
            <a:r>
              <a:rPr lang="ru-RU" sz="3600" b="1" dirty="0" smtClean="0">
                <a:solidFill>
                  <a:srgbClr val="4F271C">
                    <a:satMod val="130000"/>
                  </a:srgbClr>
                </a:solidFill>
              </a:rPr>
              <a:t>кампании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ru-RU" sz="28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1.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Неструктурированная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модель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- используется независимыми кандидатами. </a:t>
            </a:r>
            <a:r>
              <a:rPr lang="ru-RU" sz="2800" b="1" dirty="0">
                <a:latin typeface="Times New Roman"/>
                <a:ea typeface="Times New Roman"/>
              </a:rPr>
              <a:t>Основной </a:t>
            </a:r>
            <a:r>
              <a:rPr lang="ru-RU" sz="2800" b="1" dirty="0" smtClean="0">
                <a:latin typeface="Times New Roman"/>
                <a:ea typeface="Times New Roman"/>
              </a:rPr>
              <a:t>ресурс</a:t>
            </a:r>
            <a:r>
              <a:rPr lang="ru-RU" sz="2800" dirty="0" smtClean="0">
                <a:latin typeface="Times New Roman"/>
                <a:ea typeface="Times New Roman"/>
              </a:rPr>
              <a:t> — </a:t>
            </a:r>
            <a:r>
              <a:rPr lang="ru-RU" sz="2800" dirty="0">
                <a:latin typeface="Times New Roman"/>
                <a:ea typeface="Times New Roman"/>
              </a:rPr>
              <a:t>это </a:t>
            </a:r>
            <a:r>
              <a:rPr lang="ru-RU" sz="2800" i="1" dirty="0">
                <a:latin typeface="Times New Roman"/>
                <a:ea typeface="Times New Roman"/>
              </a:rPr>
              <a:t>личный  имидж </a:t>
            </a:r>
            <a:r>
              <a:rPr lang="ru-RU" sz="2800" dirty="0">
                <a:latin typeface="Times New Roman"/>
                <a:ea typeface="Times New Roman"/>
              </a:rPr>
              <a:t>кандидата, поддержка его  единомышленников  и  избирателей. 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ru-RU" sz="28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2.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Рыночная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модель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предполагает отношение к кандидату или избирательному объединению </a:t>
            </a:r>
            <a:r>
              <a:rPr lang="ru-RU" sz="2800" u="sng" dirty="0">
                <a:solidFill>
                  <a:prstClr val="black"/>
                </a:solidFill>
                <a:latin typeface="Times New Roman"/>
                <a:ea typeface="Times New Roman"/>
              </a:rPr>
              <a:t>как к товару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, который нужно продвинуть на политическом рынке </a:t>
            </a:r>
            <a:r>
              <a:rPr lang="ru-RU" sz="2800" dirty="0">
                <a:latin typeface="Times New Roman"/>
                <a:ea typeface="Times New Roman"/>
              </a:rPr>
              <a:t>с помощью </a:t>
            </a:r>
            <a:r>
              <a:rPr lang="ru-RU" sz="2800" i="1" dirty="0">
                <a:latin typeface="Times New Roman"/>
                <a:ea typeface="Times New Roman"/>
              </a:rPr>
              <a:t>методов политической рекламы.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164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4F271C">
                    <a:satMod val="130000"/>
                  </a:srgbClr>
                </a:solidFill>
              </a:rPr>
              <a:t>Стратегические модели избирательной </a:t>
            </a:r>
            <a:r>
              <a:rPr lang="ru-RU" sz="3600" b="1" dirty="0" smtClean="0">
                <a:solidFill>
                  <a:srgbClr val="4F271C">
                    <a:satMod val="130000"/>
                  </a:srgbClr>
                </a:solidFill>
              </a:rPr>
              <a:t>кампании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47800"/>
            <a:ext cx="8610160" cy="5149552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ru-RU" sz="28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3.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Административно-командная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модель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строится на обладании канди­датом </a:t>
            </a:r>
            <a:r>
              <a:rPr lang="ru-RU" sz="2800" dirty="0">
                <a:latin typeface="Times New Roman"/>
                <a:ea typeface="Times New Roman"/>
              </a:rPr>
              <a:t>властно-распорядительных </a:t>
            </a:r>
            <a:r>
              <a:rPr lang="ru-RU" sz="2800" dirty="0" smtClean="0">
                <a:latin typeface="Times New Roman"/>
                <a:ea typeface="Times New Roman"/>
              </a:rPr>
              <a:t>ресурсов (</a:t>
            </a:r>
            <a:r>
              <a:rPr lang="ru-RU" sz="2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ис­пользуется </a:t>
            </a:r>
            <a:r>
              <a:rPr lang="ru-RU" sz="2800" i="1" dirty="0">
                <a:solidFill>
                  <a:srgbClr val="000000"/>
                </a:solidFill>
                <a:latin typeface="Times New Roman"/>
                <a:ea typeface="Times New Roman"/>
              </a:rPr>
              <a:t>главами </a:t>
            </a:r>
            <a:r>
              <a:rPr lang="ru-RU" sz="2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администраций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).</a:t>
            </a: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ru-RU" sz="28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4.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Организационно-партийная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модель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строится на основе функциони­рования партийной избирательной машины. Основной ресурс кам­пании — </a:t>
            </a:r>
            <a:r>
              <a:rPr lang="ru-RU" sz="2800" i="1" dirty="0">
                <a:latin typeface="Times New Roman"/>
                <a:ea typeface="Times New Roman"/>
              </a:rPr>
              <a:t>сила организации</a:t>
            </a:r>
            <a:r>
              <a:rPr lang="ru-RU" sz="2800" dirty="0" smtClean="0">
                <a:latin typeface="Times New Roman"/>
                <a:ea typeface="Times New Roman"/>
              </a:rPr>
              <a:t>, которая </a:t>
            </a:r>
            <a:r>
              <a:rPr lang="ru-RU" sz="2800" dirty="0">
                <a:latin typeface="Times New Roman"/>
                <a:ea typeface="Times New Roman"/>
              </a:rPr>
              <a:t>способна мобилизовать в качестве активистов тысячи сторонни­ков.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ru-RU" sz="28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5.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Комплексная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модель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предполагает включение в свой арсенал самых </a:t>
            </a:r>
            <a:r>
              <a:rPr lang="ru-RU" sz="2800" i="1" dirty="0">
                <a:latin typeface="Times New Roman"/>
                <a:ea typeface="Times New Roman"/>
              </a:rPr>
              <a:t>различных ресурсов по всем направлени­ям 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избирательной деятельности: финансовой, админи­стративной, информационной, про­фессиональной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  <a:endParaRPr lang="ru-RU" sz="28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078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712" y="1214234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Политические коммуникации</a:t>
            </a:r>
            <a:endParaRPr lang="ru-RU" sz="40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362465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3200" dirty="0"/>
              <a:t>Сущность политической коммуникации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37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  <a:cs typeface="+mn-cs"/>
              </a:rPr>
              <a:t>Элементы электоральной коммуникации: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173990" algn="just"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</a:rPr>
              <a:t>кандидаты </a:t>
            </a:r>
            <a:r>
              <a:rPr lang="ru-RU" sz="3200" dirty="0">
                <a:latin typeface="Times New Roman"/>
                <a:ea typeface="Times New Roman"/>
              </a:rPr>
              <a:t>и избиратели</a:t>
            </a:r>
            <a:r>
              <a:rPr lang="ru-RU" sz="3200" dirty="0" smtClean="0">
                <a:latin typeface="Times New Roman"/>
                <a:ea typeface="Times New Roman"/>
              </a:rPr>
              <a:t>;</a:t>
            </a:r>
          </a:p>
          <a:p>
            <a:pPr indent="173990" algn="just"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</a:rPr>
              <a:t>информа­ционные ресурсы;</a:t>
            </a:r>
          </a:p>
          <a:p>
            <a:pPr indent="173990" algn="just"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</a:rPr>
              <a:t>постав­ляемые </a:t>
            </a:r>
            <a:r>
              <a:rPr lang="ru-RU" sz="3200" dirty="0">
                <a:latin typeface="Times New Roman"/>
                <a:ea typeface="Times New Roman"/>
              </a:rPr>
              <a:t>на политический рынок кандидатами </a:t>
            </a:r>
            <a:r>
              <a:rPr lang="ru-RU" sz="3200" b="1" dirty="0">
                <a:latin typeface="Times New Roman"/>
                <a:ea typeface="Times New Roman"/>
              </a:rPr>
              <a:t>товары и услуги </a:t>
            </a:r>
            <a:r>
              <a:rPr lang="ru-RU" sz="3200" dirty="0">
                <a:latin typeface="Times New Roman"/>
                <a:ea typeface="Times New Roman"/>
              </a:rPr>
              <a:t>в виде </a:t>
            </a:r>
            <a:r>
              <a:rPr lang="ru-RU" sz="3200" i="1" dirty="0">
                <a:latin typeface="Times New Roman"/>
                <a:ea typeface="Times New Roman"/>
              </a:rPr>
              <a:t>программ, обещаний, сообщений, символов </a:t>
            </a:r>
            <a:r>
              <a:rPr lang="ru-RU" sz="3200" dirty="0">
                <a:latin typeface="Times New Roman"/>
                <a:ea typeface="Times New Roman"/>
              </a:rPr>
              <a:t>и т.п</a:t>
            </a:r>
            <a:r>
              <a:rPr lang="ru-RU" sz="3200" dirty="0" smtClean="0">
                <a:latin typeface="Times New Roman"/>
                <a:ea typeface="Times New Roman"/>
              </a:rPr>
              <a:t>.;</a:t>
            </a:r>
          </a:p>
          <a:p>
            <a:pPr indent="173990" algn="just">
              <a:spcAft>
                <a:spcPts val="0"/>
              </a:spcAft>
            </a:pPr>
            <a:r>
              <a:rPr lang="ru-RU" sz="3200" b="1" dirty="0" smtClean="0">
                <a:latin typeface="Times New Roman"/>
                <a:ea typeface="Times New Roman"/>
              </a:rPr>
              <a:t>вос­приятие и </a:t>
            </a:r>
            <a:r>
              <a:rPr lang="ru-RU" sz="3200" b="1" dirty="0">
                <a:latin typeface="Times New Roman"/>
                <a:ea typeface="Times New Roman"/>
              </a:rPr>
              <a:t>оценка </a:t>
            </a:r>
            <a:r>
              <a:rPr lang="ru-RU" sz="3200" dirty="0" smtClean="0">
                <a:latin typeface="Times New Roman"/>
                <a:ea typeface="Times New Roman"/>
              </a:rPr>
              <a:t>избирателями поставляемых кандидатами товаров и услуг. </a:t>
            </a:r>
          </a:p>
        </p:txBody>
      </p:sp>
    </p:spTree>
    <p:extLst>
      <p:ext uri="{BB962C8B-B14F-4D97-AF65-F5344CB8AC3E}">
        <p14:creationId xmlns:p14="http://schemas.microsoft.com/office/powerpoint/2010/main" val="79195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Политическая реклама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7759774" cy="4351338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это вид непрямой политической коммуникации</a:t>
            </a:r>
          </a:p>
          <a:p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068960"/>
            <a:ext cx="3816424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045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83127"/>
            <a:ext cx="7992888" cy="1143000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Способы определения эффективности политической рекламы: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25624"/>
            <a:ext cx="8640960" cy="462771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latin typeface="Times New Roman"/>
                <a:ea typeface="Times New Roman"/>
              </a:rPr>
              <a:t>1. </a:t>
            </a: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Соотношение</a:t>
            </a:r>
            <a:r>
              <a:rPr lang="ru-RU" sz="2400" dirty="0" smtClean="0">
                <a:latin typeface="Times New Roman"/>
                <a:ea typeface="Times New Roman"/>
              </a:rPr>
              <a:t> </a:t>
            </a:r>
            <a:r>
              <a:rPr lang="ru-RU" sz="2400" b="1" dirty="0">
                <a:latin typeface="Times New Roman"/>
                <a:ea typeface="Times New Roman"/>
              </a:rPr>
              <a:t>суммы затрат </a:t>
            </a:r>
            <a:r>
              <a:rPr lang="ru-RU" sz="2400" dirty="0">
                <a:latin typeface="Times New Roman"/>
                <a:ea typeface="Times New Roman"/>
              </a:rPr>
              <a:t>на производство и распространение предвыборной рекламы и полу­ченным в итоге выборов </a:t>
            </a:r>
            <a:r>
              <a:rPr lang="ru-RU" sz="2400" b="1" dirty="0">
                <a:latin typeface="Times New Roman"/>
                <a:ea typeface="Times New Roman"/>
              </a:rPr>
              <a:t>количеством голосов избирателей</a:t>
            </a:r>
            <a:r>
              <a:rPr lang="ru-RU" sz="2400" dirty="0">
                <a:latin typeface="Times New Roman"/>
                <a:ea typeface="Times New Roman"/>
              </a:rPr>
              <a:t>. 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latin typeface="Times New Roman"/>
                <a:ea typeface="Times New Roman"/>
              </a:rPr>
              <a:t>2. </a:t>
            </a: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Мнение </a:t>
            </a:r>
            <a:r>
              <a:rPr lang="ru-RU" sz="2400" b="1" dirty="0">
                <a:solidFill>
                  <a:srgbClr val="C00000"/>
                </a:solidFill>
                <a:latin typeface="Times New Roman"/>
                <a:ea typeface="Times New Roman"/>
              </a:rPr>
              <a:t>самих </a:t>
            </a: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избирателей</a:t>
            </a:r>
            <a:r>
              <a:rPr lang="ru-RU" sz="2400" dirty="0" smtClean="0">
                <a:latin typeface="Times New Roman"/>
                <a:ea typeface="Times New Roman"/>
              </a:rPr>
              <a:t>: число </a:t>
            </a:r>
            <a:r>
              <a:rPr lang="ru-RU" sz="2400" dirty="0">
                <a:latin typeface="Times New Roman"/>
                <a:ea typeface="Times New Roman"/>
              </a:rPr>
              <a:t>респондентов, вы­сказавших заинтересованность, доверие к сообщениям рекламного характера или </a:t>
            </a:r>
            <a:r>
              <a:rPr lang="ru-RU" sz="2400" dirty="0" smtClean="0">
                <a:latin typeface="Times New Roman"/>
                <a:ea typeface="Times New Roman"/>
              </a:rPr>
              <a:t>отметивших </a:t>
            </a:r>
            <a:r>
              <a:rPr lang="ru-RU" sz="2400" dirty="0">
                <a:latin typeface="Times New Roman"/>
                <a:ea typeface="Times New Roman"/>
              </a:rPr>
              <a:t>свою осведомленность о та­ковых. 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latin typeface="Times New Roman"/>
                <a:ea typeface="Times New Roman"/>
              </a:rPr>
              <a:t>3. </a:t>
            </a: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Выявление </a:t>
            </a:r>
            <a:r>
              <a:rPr lang="ru-RU" sz="2400" b="1" dirty="0">
                <a:solidFill>
                  <a:srgbClr val="C00000"/>
                </a:solidFill>
                <a:latin typeface="Times New Roman"/>
                <a:ea typeface="Times New Roman"/>
              </a:rPr>
              <a:t>и анализ знаний</a:t>
            </a:r>
            <a:r>
              <a:rPr lang="ru-RU" sz="2400" dirty="0">
                <a:latin typeface="Times New Roman"/>
                <a:ea typeface="Times New Roman"/>
              </a:rPr>
              <a:t>, приобретенных избирателями под влиянием различных видов электоральной коммуникации.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8666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Информационные технологии в политике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1. Электронная демократия - </a:t>
            </a:r>
          </a:p>
          <a:p>
            <a:pPr marL="82296" indent="0"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распространение через интернет информации </a:t>
            </a:r>
            <a:r>
              <a:rPr lang="ru-RU" sz="2800" dirty="0">
                <a:latin typeface="Times New Roman"/>
                <a:ea typeface="Times New Roman"/>
              </a:rPr>
              <a:t>и коммуни­кации, объединение интересов граждан и принятие решений (путем совещания и </a:t>
            </a:r>
            <a:r>
              <a:rPr lang="ru-RU" sz="2800" dirty="0" smtClean="0">
                <a:latin typeface="Times New Roman"/>
                <a:ea typeface="Times New Roman"/>
              </a:rPr>
              <a:t>голосования)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indent="176530" algn="just"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Цель</a:t>
            </a:r>
            <a:r>
              <a:rPr lang="ru-RU" sz="3200" dirty="0" smtClean="0">
                <a:latin typeface="Times New Roman"/>
                <a:ea typeface="Times New Roman"/>
              </a:rPr>
              <a:t> -  расширение </a:t>
            </a:r>
            <a:r>
              <a:rPr lang="ru-RU" sz="3200" dirty="0">
                <a:latin typeface="Times New Roman"/>
                <a:ea typeface="Times New Roman"/>
              </a:rPr>
              <a:t>политического участия </a:t>
            </a:r>
            <a:r>
              <a:rPr lang="ru-RU" sz="3200" dirty="0" smtClean="0">
                <a:latin typeface="Times New Roman"/>
                <a:ea typeface="Times New Roman"/>
              </a:rPr>
              <a:t>граждан</a:t>
            </a:r>
            <a:endParaRPr lang="ru-RU" sz="3200" dirty="0">
              <a:latin typeface="Times New Roman"/>
              <a:ea typeface="Times New Roman"/>
            </a:endParaRPr>
          </a:p>
          <a:p>
            <a:endParaRPr lang="ru-RU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789040"/>
            <a:ext cx="4248472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209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Информационные технологии в политике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512" y="1825624"/>
            <a:ext cx="8640960" cy="469971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/>
                <a:ea typeface="Times New Roman"/>
              </a:rPr>
              <a:t>2</a:t>
            </a:r>
            <a:r>
              <a:rPr lang="ru-RU" sz="2400" dirty="0" smtClean="0">
                <a:latin typeface="Times New Roman"/>
                <a:ea typeface="Times New Roman"/>
              </a:rPr>
              <a:t>. </a:t>
            </a: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Использование Интернета для политической агитации </a:t>
            </a:r>
            <a:r>
              <a:rPr lang="ru-RU" sz="2400" b="1" dirty="0">
                <a:solidFill>
                  <a:srgbClr val="C00000"/>
                </a:solidFill>
                <a:latin typeface="Times New Roman"/>
                <a:ea typeface="Times New Roman"/>
              </a:rPr>
              <a:t>через </a:t>
            </a: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телеконференции группы новостей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latin typeface="Times New Roman"/>
                <a:ea typeface="Times New Roman"/>
              </a:rPr>
              <a:t>преимущества телеконференции: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- охват </a:t>
            </a:r>
            <a:r>
              <a:rPr lang="ru-RU" sz="2400" dirty="0">
                <a:latin typeface="Times New Roman"/>
                <a:ea typeface="Times New Roman"/>
              </a:rPr>
              <a:t>большой аудитории за небольшой отрезок времени</a:t>
            </a:r>
            <a:r>
              <a:rPr lang="ru-RU" sz="2400" dirty="0" smtClean="0">
                <a:latin typeface="Times New Roman"/>
                <a:ea typeface="Times New Roman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 - краткость </a:t>
            </a:r>
            <a:r>
              <a:rPr lang="ru-RU" sz="2400" dirty="0">
                <a:latin typeface="Times New Roman"/>
                <a:ea typeface="Times New Roman"/>
              </a:rPr>
              <a:t>сообщения</a:t>
            </a:r>
            <a:r>
              <a:rPr lang="ru-RU" sz="2400" dirty="0" smtClean="0">
                <a:latin typeface="Times New Roman"/>
                <a:ea typeface="Times New Roman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 - удобное </a:t>
            </a:r>
            <a:r>
              <a:rPr lang="ru-RU" sz="2400" dirty="0">
                <a:latin typeface="Times New Roman"/>
                <a:ea typeface="Times New Roman"/>
              </a:rPr>
              <a:t>для пользователя время получения сообщения. 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недостатки</a:t>
            </a:r>
            <a:r>
              <a:rPr lang="ru-RU" sz="2400" dirty="0">
                <a:solidFill>
                  <a:srgbClr val="C00000"/>
                </a:solidFill>
                <a:latin typeface="Times New Roman"/>
                <a:ea typeface="Times New Roman"/>
              </a:rPr>
              <a:t>:</a:t>
            </a:r>
            <a:endParaRPr lang="ru-RU" sz="2400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- контроль </a:t>
            </a:r>
            <a:r>
              <a:rPr lang="ru-RU" sz="2400" dirty="0">
                <a:latin typeface="Times New Roman"/>
                <a:ea typeface="Times New Roman"/>
              </a:rPr>
              <a:t>рассылки сообщений; 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- невозможность </a:t>
            </a:r>
            <a:r>
              <a:rPr lang="ru-RU" sz="2400" dirty="0">
                <a:latin typeface="Times New Roman"/>
                <a:ea typeface="Times New Roman"/>
              </a:rPr>
              <a:t>передать яркий визуальный образ для лучшего запоминания сообщения.</a:t>
            </a:r>
          </a:p>
          <a:p>
            <a:pPr marL="82296" indent="0">
              <a:buNone/>
            </a:pP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207531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Информационные технологии в политике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25624"/>
            <a:ext cx="8640960" cy="4771727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3200" dirty="0" smtClean="0">
                <a:latin typeface="Times New Roman"/>
                <a:ea typeface="Times New Roman"/>
              </a:rPr>
              <a:t>3. </a:t>
            </a:r>
            <a:r>
              <a:rPr lang="ru-RU" sz="32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озможность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интерактивного 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взаимодействия</a:t>
            </a:r>
            <a:r>
              <a:rPr lang="ru-RU" sz="32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3200" dirty="0">
                <a:latin typeface="Times New Roman"/>
                <a:ea typeface="Times New Roman"/>
              </a:rPr>
              <a:t>у правительства появляется </a:t>
            </a:r>
            <a:r>
              <a:rPr lang="ru-RU" sz="3200" b="1" dirty="0">
                <a:latin typeface="Times New Roman"/>
                <a:ea typeface="Times New Roman"/>
              </a:rPr>
              <a:t>дополнитель­ный канал информации</a:t>
            </a:r>
            <a:r>
              <a:rPr lang="ru-RU" sz="3200" dirty="0">
                <a:latin typeface="Times New Roman"/>
                <a:ea typeface="Times New Roman"/>
              </a:rPr>
              <a:t>, добровольно предоставляемой граждана­ми, что ведет к наращиванию </a:t>
            </a:r>
            <a:r>
              <a:rPr lang="ru-RU" sz="3200" dirty="0" smtClean="0">
                <a:latin typeface="Times New Roman"/>
                <a:ea typeface="Times New Roman"/>
              </a:rPr>
              <a:t>«моральных ресурсов».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3200" dirty="0" smtClean="0">
                <a:latin typeface="Times New Roman"/>
                <a:ea typeface="Times New Roman"/>
              </a:rPr>
              <a:t> </a:t>
            </a:r>
            <a:r>
              <a:rPr lang="ru-RU" sz="3200" i="1" dirty="0">
                <a:latin typeface="Times New Roman"/>
                <a:ea typeface="Times New Roman"/>
              </a:rPr>
              <a:t>Чем больше граждане и власть узнают о деятельности и нуждах друг друга, тем выше степень взаимного доверия.</a:t>
            </a:r>
          </a:p>
          <a:p>
            <a:pPr marL="82296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9203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Информационные технологии в политике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690688"/>
            <a:ext cx="8712968" cy="4906663"/>
          </a:xfrm>
        </p:spPr>
        <p:txBody>
          <a:bodyPr>
            <a:no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4000" b="1" dirty="0" smtClean="0">
                <a:latin typeface="Times New Roman"/>
                <a:ea typeface="Times New Roman"/>
              </a:rPr>
              <a:t>4. </a:t>
            </a:r>
            <a:r>
              <a:rPr lang="ru-RU" sz="40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Электронное правительство </a:t>
            </a:r>
            <a:r>
              <a:rPr lang="ru-RU" sz="4000" dirty="0" smtClean="0">
                <a:latin typeface="Times New Roman"/>
                <a:ea typeface="Times New Roman"/>
              </a:rPr>
              <a:t>- это </a:t>
            </a:r>
            <a:r>
              <a:rPr lang="ru-RU" sz="4000" dirty="0">
                <a:latin typeface="Times New Roman"/>
                <a:ea typeface="Times New Roman"/>
              </a:rPr>
              <a:t>система интерак­тивного взаимодействия государства и </a:t>
            </a:r>
            <a:r>
              <a:rPr lang="ru-RU" sz="4000" dirty="0" smtClean="0">
                <a:latin typeface="Times New Roman"/>
                <a:ea typeface="Times New Roman"/>
              </a:rPr>
              <a:t>граждан, </a:t>
            </a:r>
            <a:r>
              <a:rPr lang="ru-RU" sz="4000" b="1" dirty="0">
                <a:latin typeface="Times New Roman"/>
                <a:ea typeface="Times New Roman"/>
              </a:rPr>
              <a:t>новая модель государственного управления</a:t>
            </a:r>
            <a:r>
              <a:rPr lang="ru-RU" sz="4000" dirty="0">
                <a:latin typeface="Times New Roman"/>
                <a:ea typeface="Times New Roman"/>
              </a:rPr>
              <a:t>, преобразующая традиционные отношения граждан и властных </a:t>
            </a:r>
            <a:r>
              <a:rPr lang="ru-RU" sz="4000" dirty="0" smtClean="0">
                <a:latin typeface="Times New Roman"/>
                <a:ea typeface="Times New Roman"/>
              </a:rPr>
              <a:t>структур</a:t>
            </a:r>
            <a:endParaRPr lang="ru-RU" sz="4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116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Значение электронного правительства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23528" y="1825624"/>
            <a:ext cx="8640960" cy="455570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3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удобное и быстрое </a:t>
            </a:r>
            <a:r>
              <a:rPr lang="ru-RU" sz="3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оказание государственных слуг;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36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личное взаимодействие </a:t>
            </a:r>
            <a:r>
              <a:rPr lang="ru-RU" sz="36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между государством и заявителем </a:t>
            </a:r>
            <a:r>
              <a:rPr lang="ru-RU" sz="3600" b="1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минимизировано</a:t>
            </a:r>
            <a:r>
              <a:rPr lang="ru-RU" sz="36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3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граж­дане могут  </a:t>
            </a:r>
            <a:r>
              <a:rPr lang="ru-RU" sz="3600" b="1" dirty="0">
                <a:latin typeface="Times New Roman" pitchFamily="18" charset="0"/>
                <a:ea typeface="Times New Roman"/>
                <a:cs typeface="Times New Roman" pitchFamily="18" charset="0"/>
              </a:rPr>
              <a:t>самостоятельно судить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об эффективности работы </a:t>
            </a:r>
            <a:r>
              <a:rPr lang="ru-RU" sz="3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государственных учреждений.</a:t>
            </a:r>
            <a:endParaRPr lang="ru-RU" sz="36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591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365126"/>
            <a:ext cx="6751662" cy="1325563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/>
              <a:t>Demasi</a:t>
            </a:r>
            <a:r>
              <a:rPr lang="en-US" dirty="0"/>
              <a:t> </a:t>
            </a:r>
            <a:r>
              <a:rPr lang="en-US" dirty="0" err="1"/>
              <a:t>Mirko</a:t>
            </a:r>
            <a:r>
              <a:rPr lang="en-US" dirty="0"/>
              <a:t> A., Burke </a:t>
            </a:r>
            <a:r>
              <a:rPr lang="en-US" dirty="0" err="1"/>
              <a:t>Shani</a:t>
            </a:r>
            <a:r>
              <a:rPr lang="en-US" dirty="0"/>
              <a:t>, </a:t>
            </a:r>
            <a:r>
              <a:rPr lang="en-US" dirty="0" err="1"/>
              <a:t>Tileaga</a:t>
            </a:r>
            <a:r>
              <a:rPr lang="en-US" dirty="0"/>
              <a:t> Cristian (eds.) Political Communication: Discursive Perspectives. Palgrave Macmillan, 2020. — 336 p.</a:t>
            </a:r>
            <a:endParaRPr lang="ru-RU" dirty="0"/>
          </a:p>
          <a:p>
            <a:pPr lvl="0"/>
            <a:r>
              <a:rPr lang="en-US" dirty="0"/>
              <a:t>Dyson Stephen B. Imagining Politics: Interpretations in Political Science and Political Television. University of Michigan Press, 2019. — 162 p.</a:t>
            </a:r>
            <a:endParaRPr lang="ru-RU" b="1" dirty="0"/>
          </a:p>
          <a:p>
            <a:pPr lvl="0"/>
            <a:r>
              <a:rPr lang="ru-RU" dirty="0" err="1"/>
              <a:t>Мухаметов</a:t>
            </a:r>
            <a:r>
              <a:rPr lang="ru-RU" dirty="0"/>
              <a:t> </a:t>
            </a:r>
            <a:r>
              <a:rPr lang="ru-RU" dirty="0" err="1"/>
              <a:t>Р.С</a:t>
            </a:r>
            <a:r>
              <a:rPr lang="ru-RU" dirty="0"/>
              <a:t>., </a:t>
            </a:r>
            <a:r>
              <a:rPr lang="ru-RU" dirty="0" err="1"/>
              <a:t>Сивкова</a:t>
            </a:r>
            <a:r>
              <a:rPr lang="ru-RU" dirty="0"/>
              <a:t> </a:t>
            </a:r>
            <a:r>
              <a:rPr lang="ru-RU" dirty="0" err="1"/>
              <a:t>Н.И</a:t>
            </a:r>
            <a:r>
              <a:rPr lang="ru-RU" dirty="0"/>
              <a:t>., Гайсина </a:t>
            </a:r>
            <a:r>
              <a:rPr lang="ru-RU" dirty="0" err="1"/>
              <a:t>А.В</a:t>
            </a:r>
            <a:r>
              <a:rPr lang="ru-RU" dirty="0"/>
              <a:t>. и др. СМИ в политическом процессе. Учебно-методическое пособие. — Екатеринбург: Уральский федеральный университет им. первого Президента России </a:t>
            </a:r>
            <a:r>
              <a:rPr lang="ru-RU" dirty="0" err="1"/>
              <a:t>Б.Н</a:t>
            </a:r>
            <a:r>
              <a:rPr lang="ru-RU" dirty="0"/>
              <a:t>. Ельцина (</a:t>
            </a:r>
            <a:r>
              <a:rPr lang="ru-RU" dirty="0" err="1"/>
              <a:t>УрФУ</a:t>
            </a:r>
            <a:r>
              <a:rPr lang="ru-RU" dirty="0"/>
              <a:t>), 2020. — 112 с.</a:t>
            </a:r>
            <a:endParaRPr lang="ru-RU" b="1" dirty="0"/>
          </a:p>
          <a:p>
            <a:pPr lvl="0"/>
            <a:r>
              <a:rPr lang="ru-RU" dirty="0" err="1"/>
              <a:t>Нұртазина</a:t>
            </a:r>
            <a:r>
              <a:rPr lang="ru-RU" dirty="0"/>
              <a:t> </a:t>
            </a:r>
            <a:r>
              <a:rPr lang="ru-RU" dirty="0" err="1"/>
              <a:t>Р.Ә</a:t>
            </a:r>
            <a:r>
              <a:rPr lang="ru-RU" dirty="0"/>
              <a:t>.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</a:t>
            </a:r>
            <a:r>
              <a:rPr lang="ru-RU" dirty="0"/>
              <a:t>: </a:t>
            </a:r>
            <a:r>
              <a:rPr lang="ru-RU" dirty="0" err="1"/>
              <a:t>БАҚ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саясат</a:t>
            </a:r>
            <a:r>
              <a:rPr lang="ru-RU" dirty="0"/>
              <a:t>. Алматы: </a:t>
            </a:r>
            <a:r>
              <a:rPr lang="ru-RU" dirty="0" err="1"/>
              <a:t>Бақыт</a:t>
            </a:r>
            <a:r>
              <a:rPr lang="ru-RU" dirty="0"/>
              <a:t>, 2014. — 125 б.</a:t>
            </a:r>
            <a:endParaRPr lang="ru-RU" b="1" dirty="0"/>
          </a:p>
          <a:p>
            <a:pPr lvl="0"/>
            <a:r>
              <a:rPr lang="ru-RU" dirty="0" err="1"/>
              <a:t>Султанбаева</a:t>
            </a:r>
            <a:r>
              <a:rPr lang="ru-RU" dirty="0"/>
              <a:t> </a:t>
            </a:r>
            <a:r>
              <a:rPr lang="ru-RU" dirty="0" err="1"/>
              <a:t>Г.С</a:t>
            </a:r>
            <a:r>
              <a:rPr lang="ru-RU" dirty="0"/>
              <a:t>. Политическая коммуникация в средствах массовой информации: зарубежный опыт и Казахстан. Монография. — Алматы: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университеті</a:t>
            </a:r>
            <a:r>
              <a:rPr lang="ru-RU" dirty="0"/>
              <a:t>, 2012. — 306 с.</a:t>
            </a:r>
            <a:endParaRPr lang="ru-RU" b="1" dirty="0"/>
          </a:p>
          <a:p>
            <a:pPr lvl="0"/>
            <a:r>
              <a:rPr lang="ru-RU" dirty="0"/>
              <a:t>Политическая коммуникация. Теория, образование, опыт : </a:t>
            </a:r>
            <a:r>
              <a:rPr lang="ru-RU" dirty="0" err="1"/>
              <a:t>учеб</a:t>
            </a:r>
            <a:r>
              <a:rPr lang="ru-RU" dirty="0"/>
              <a:t>. пос. : в 2 ч. Ч. 1 : Исследование и преподавание политической коммуникации / З. Ф.  </a:t>
            </a:r>
            <a:r>
              <a:rPr lang="ru-RU" dirty="0" err="1"/>
              <a:t>Хубецова</a:t>
            </a:r>
            <a:r>
              <a:rPr lang="ru-RU" dirty="0"/>
              <a:t> ; науч. ред. С. Г. Корконосенко. — М. : ООО «Смелый дизайнер»,  2017. — 142 с.</a:t>
            </a:r>
          </a:p>
          <a:p>
            <a:pPr lvl="0"/>
            <a:r>
              <a:rPr lang="ru-RU" dirty="0"/>
              <a:t>Алексеенко А., </a:t>
            </a:r>
            <a:r>
              <a:rPr lang="ru-RU" dirty="0" err="1"/>
              <a:t>Жусупова</a:t>
            </a:r>
            <a:r>
              <a:rPr lang="ru-RU" dirty="0"/>
              <a:t> А., </a:t>
            </a:r>
            <a:r>
              <a:rPr lang="ru-RU" dirty="0" err="1"/>
              <a:t>Илеуова</a:t>
            </a:r>
            <a:r>
              <a:rPr lang="ru-RU" dirty="0"/>
              <a:t> Г. и др. Социальный портрет современного </a:t>
            </a:r>
            <a:r>
              <a:rPr lang="ru-RU" dirty="0" err="1"/>
              <a:t>казахстанкского</a:t>
            </a:r>
            <a:r>
              <a:rPr lang="ru-RU" dirty="0"/>
              <a:t> общества.- А.: </a:t>
            </a:r>
            <a:r>
              <a:rPr lang="ru-RU" dirty="0" err="1"/>
              <a:t>ИМЭП</a:t>
            </a:r>
            <a:r>
              <a:rPr lang="ru-RU" dirty="0"/>
              <a:t> при Фонде Первого Президента, 2015 г. </a:t>
            </a:r>
          </a:p>
          <a:p>
            <a:pPr lvl="0"/>
            <a:r>
              <a:rPr lang="ru-RU" dirty="0"/>
              <a:t>Анохина </a:t>
            </a:r>
            <a:r>
              <a:rPr lang="ru-RU" dirty="0" err="1"/>
              <a:t>Н.В</a:t>
            </a:r>
            <a:r>
              <a:rPr lang="ru-RU" dirty="0"/>
              <a:t>., </a:t>
            </a:r>
            <a:r>
              <a:rPr lang="ru-RU" dirty="0" err="1"/>
              <a:t>Малаканова</a:t>
            </a:r>
            <a:r>
              <a:rPr lang="ru-RU" dirty="0"/>
              <a:t> </a:t>
            </a:r>
            <a:r>
              <a:rPr lang="ru-RU" dirty="0" err="1"/>
              <a:t>О.А</a:t>
            </a:r>
            <a:r>
              <a:rPr lang="ru-RU" dirty="0"/>
              <a:t>. Политическая коммуникация // Политический процесс: основные аспекты и способы анализа / под ред. </a:t>
            </a:r>
            <a:r>
              <a:rPr lang="ru-RU" dirty="0" err="1"/>
              <a:t>Е.Ю</a:t>
            </a:r>
            <a:r>
              <a:rPr lang="ru-RU" dirty="0"/>
              <a:t>. Мелешкиной. М: "Инфра-М", 2017. 302 с.</a:t>
            </a:r>
          </a:p>
          <a:p>
            <a:r>
              <a:rPr lang="ru-RU" dirty="0" err="1" smtClean="0"/>
              <a:t>PR</a:t>
            </a:r>
            <a:r>
              <a:rPr lang="ru-RU" dirty="0" smtClean="0"/>
              <a:t> и СМИ в Казахстане: сборник научных трудов. – </a:t>
            </a:r>
            <a:r>
              <a:rPr lang="ru-RU" dirty="0" err="1" smtClean="0"/>
              <a:t>Қазақстандағы</a:t>
            </a:r>
            <a:r>
              <a:rPr lang="ru-RU" dirty="0" smtClean="0"/>
              <a:t> </a:t>
            </a:r>
            <a:r>
              <a:rPr lang="ru-RU" dirty="0" err="1" smtClean="0"/>
              <a:t>PR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БАҚ</a:t>
            </a:r>
            <a:r>
              <a:rPr lang="ru-RU" dirty="0" smtClean="0"/>
              <a:t>: </a:t>
            </a:r>
            <a:r>
              <a:rPr lang="ru-RU" dirty="0" err="1" smtClean="0"/>
              <a:t>ғылыми</a:t>
            </a:r>
            <a:r>
              <a:rPr lang="ru-RU" dirty="0" smtClean="0"/>
              <a:t> </a:t>
            </a:r>
            <a:r>
              <a:rPr lang="ru-RU" dirty="0" err="1" smtClean="0"/>
              <a:t>еңбектер</a:t>
            </a:r>
            <a:r>
              <a:rPr lang="ru-RU" dirty="0" smtClean="0"/>
              <a:t> </a:t>
            </a:r>
            <a:r>
              <a:rPr lang="ru-RU" dirty="0" err="1" smtClean="0"/>
              <a:t>жинағы</a:t>
            </a:r>
            <a:r>
              <a:rPr lang="ru-RU" dirty="0" smtClean="0"/>
              <a:t> / сост. и гл. ред. </a:t>
            </a:r>
            <a:r>
              <a:rPr lang="ru-RU" dirty="0" err="1" smtClean="0"/>
              <a:t>Л.С</a:t>
            </a:r>
            <a:r>
              <a:rPr lang="ru-RU" dirty="0" smtClean="0"/>
              <a:t>. Ахметова. – </a:t>
            </a:r>
            <a:r>
              <a:rPr lang="ru-RU" dirty="0" err="1" smtClean="0"/>
              <a:t>Вып</a:t>
            </a:r>
            <a:r>
              <a:rPr lang="ru-RU" dirty="0" smtClean="0"/>
              <a:t>. 20 – Алматы: </a:t>
            </a:r>
            <a:r>
              <a:rPr lang="ru-RU" dirty="0" err="1" smtClean="0"/>
              <a:t>Қазақ</a:t>
            </a:r>
            <a:r>
              <a:rPr lang="ru-RU" dirty="0" smtClean="0"/>
              <a:t> </a:t>
            </a:r>
            <a:r>
              <a:rPr lang="ru-RU" dirty="0" err="1" smtClean="0"/>
              <a:t>университеті</a:t>
            </a:r>
            <a:r>
              <a:rPr lang="ru-RU" dirty="0" smtClean="0"/>
              <a:t>, 2020 – 360 с.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7843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376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152127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48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844824"/>
            <a:ext cx="6400800" cy="3793976"/>
          </a:xfrm>
        </p:spPr>
        <p:txBody>
          <a:bodyPr>
            <a:normAutofit/>
          </a:bodyPr>
          <a:lstStyle/>
          <a:p>
            <a:pPr marL="0" lvl="0" algn="just">
              <a:buSzPts val="1200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Понятие и функции политической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коммуникации.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algn="just">
              <a:buSzPts val="1200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Структура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средства и модели политической коммуникации.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algn="just">
              <a:buSzPts val="1200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3. Электоральная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политическая коммуникация.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algn="just">
              <a:buSzPts val="1200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4. Политическая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коммуникация в информационном обществе.</a:t>
            </a:r>
            <a:endParaRPr lang="ru-RU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366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4F271C">
                    <a:satMod val="13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Коммуникация и политика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71600" y="1524000"/>
            <a:ext cx="7543750" cy="4663440"/>
          </a:xfrm>
        </p:spPr>
        <p:txBody>
          <a:bodyPr>
            <a:normAutofit/>
          </a:bodyPr>
          <a:lstStyle/>
          <a:p>
            <a:pPr marL="82296" lvl="0" indent="0">
              <a:buClr>
                <a:srgbClr val="3891A7"/>
              </a:buClr>
              <a:buNone/>
            </a:pPr>
            <a:r>
              <a:rPr lang="ru-RU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Коммуникационное 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начало политики 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проявляется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в:</a:t>
            </a:r>
          </a:p>
          <a:p>
            <a:pPr marL="82296" lvl="0" indent="0">
              <a:buClr>
                <a:srgbClr val="3891A7"/>
              </a:buClr>
              <a:buNone/>
            </a:pPr>
            <a:r>
              <a:rPr lang="ru-RU" sz="3600" b="1" dirty="0">
                <a:solidFill>
                  <a:prstClr val="black"/>
                </a:solidFill>
                <a:latin typeface="Times New Roman"/>
                <a:ea typeface="Times New Roman"/>
              </a:rPr>
              <a:t>конкретно-исторических формах взаимодействия 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Times New Roman"/>
              </a:rPr>
              <a:t>различных субъектов политики по поводу установле­ния, функционирования и изменения власти в </a:t>
            </a:r>
            <a:r>
              <a:rPr lang="ru-RU" sz="3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обществе</a:t>
            </a:r>
            <a:endParaRPr lang="ru-RU" sz="36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82296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17486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Политическая коммуникация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15616" y="1524000"/>
            <a:ext cx="7399734" cy="466344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это обмен 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информацией между субъектами политической жизни, а также между государством и </a:t>
            </a:r>
            <a:r>
              <a:rPr lang="ru-RU" sz="4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гражданами</a:t>
            </a:r>
            <a:endParaRPr lang="ru-RU" sz="4400" dirty="0">
              <a:latin typeface="Calibri"/>
              <a:ea typeface="Calibri"/>
              <a:cs typeface="Times New Roman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38984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История появления термина «политическая коммуникация»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428 г. до н.э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Древняя Греция – Платон занимался изучением политической коммуникации;</a:t>
            </a:r>
          </a:p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1914-1918 гг.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 Первая мировая война – исследования пропаганды;</a:t>
            </a:r>
          </a:p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конец 1940 г.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 фундаментальные работы и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появление термина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«политическая коммуникация».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964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effectLst/>
                <a:latin typeface="Times New Roman"/>
                <a:ea typeface="Times New Roman"/>
              </a:rPr>
              <a:t>Основатели   </a:t>
            </a:r>
            <a:r>
              <a:rPr lang="ru-RU" sz="3600" b="1" dirty="0">
                <a:effectLst/>
                <a:latin typeface="Times New Roman"/>
                <a:ea typeface="Times New Roman"/>
              </a:rPr>
              <a:t>общей   теории   политической   коммуникации</a:t>
            </a:r>
            <a:r>
              <a:rPr lang="ru-RU" sz="3600" dirty="0">
                <a:effectLst/>
                <a:latin typeface="Times New Roman"/>
                <a:ea typeface="Times New Roman"/>
              </a:rPr>
              <a:t> </a:t>
            </a:r>
            <a:endParaRPr lang="ru-RU" sz="36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755576" y="1628800"/>
            <a:ext cx="4104456" cy="4663440"/>
          </a:xfrm>
        </p:spPr>
        <p:txBody>
          <a:bodyPr>
            <a:noAutofit/>
          </a:bodyPr>
          <a:lstStyle/>
          <a:p>
            <a:pPr marL="82296" indent="0" algn="ctr">
              <a:spcBef>
                <a:spcPts val="0"/>
              </a:spcBef>
              <a:buNone/>
            </a:pPr>
            <a:r>
              <a:rPr lang="ru-RU" sz="3600" dirty="0">
                <a:latin typeface="Times New Roman"/>
                <a:ea typeface="Times New Roman"/>
              </a:rPr>
              <a:t>1) </a:t>
            </a:r>
            <a:r>
              <a:rPr lang="ru-RU" sz="3600" b="1" dirty="0">
                <a:solidFill>
                  <a:prstClr val="black"/>
                </a:solidFill>
                <a:latin typeface="Times New Roman"/>
                <a:ea typeface="Times New Roman"/>
              </a:rPr>
              <a:t>К. </a:t>
            </a:r>
            <a:r>
              <a:rPr lang="ru-RU" sz="36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Дойч</a:t>
            </a:r>
            <a:r>
              <a:rPr lang="ru-RU" sz="36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Times New Roman"/>
              </a:rPr>
              <a:t>и др</a:t>
            </a:r>
            <a:r>
              <a:rPr lang="ru-RU" sz="3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кибернетическое направление</a:t>
            </a:r>
            <a:r>
              <a:rPr lang="ru-RU" sz="3600" dirty="0" smtClean="0">
                <a:latin typeface="Times New Roman"/>
                <a:ea typeface="Times New Roman"/>
              </a:rPr>
              <a:t>: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smtClean="0">
                <a:latin typeface="Times New Roman"/>
                <a:ea typeface="Times New Roman"/>
              </a:rPr>
              <a:t>политическая система это </a:t>
            </a:r>
            <a:r>
              <a:rPr lang="ru-RU" sz="36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сеть </a:t>
            </a:r>
            <a:r>
              <a:rPr lang="ru-RU" sz="3600" b="1" dirty="0">
                <a:solidFill>
                  <a:srgbClr val="002060"/>
                </a:solidFill>
                <a:latin typeface="Times New Roman"/>
                <a:ea typeface="Times New Roman"/>
              </a:rPr>
              <a:t>коммуникаций и информационных потоков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860032" y="1524000"/>
            <a:ext cx="4073656" cy="5001344"/>
          </a:xfrm>
        </p:spPr>
        <p:txBody>
          <a:bodyPr>
            <a:noAutofit/>
          </a:bodyPr>
          <a:lstStyle/>
          <a:p>
            <a:pPr marL="3600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60" dirty="0" smtClean="0">
                <a:latin typeface="Times New Roman"/>
                <a:ea typeface="Times New Roman"/>
              </a:rPr>
              <a:t>2)</a:t>
            </a:r>
            <a:r>
              <a:rPr lang="ru-RU" sz="2960" b="1" dirty="0">
                <a:solidFill>
                  <a:prstClr val="black"/>
                </a:solidFill>
                <a:latin typeface="Times New Roman"/>
                <a:ea typeface="Times New Roman"/>
              </a:rPr>
              <a:t> Г. </a:t>
            </a:r>
            <a:r>
              <a:rPr lang="ru-RU" sz="2960" b="1" dirty="0" err="1">
                <a:solidFill>
                  <a:prstClr val="black"/>
                </a:solidFill>
                <a:latin typeface="Times New Roman"/>
                <a:ea typeface="Times New Roman"/>
              </a:rPr>
              <a:t>Алмонд</a:t>
            </a:r>
            <a:r>
              <a:rPr lang="ru-RU" sz="296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960" dirty="0">
                <a:solidFill>
                  <a:prstClr val="black"/>
                </a:solidFill>
                <a:latin typeface="Times New Roman"/>
                <a:ea typeface="Times New Roman"/>
              </a:rPr>
              <a:t>и др</a:t>
            </a:r>
            <a:r>
              <a:rPr lang="ru-RU" sz="2960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  <a:r>
              <a:rPr lang="ru-RU" sz="2960" dirty="0" smtClean="0">
                <a:latin typeface="Times New Roman"/>
                <a:ea typeface="Times New Roman"/>
              </a:rPr>
              <a:t> </a:t>
            </a:r>
            <a:r>
              <a:rPr lang="ru-RU" sz="296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структурно –функциональный подход</a:t>
            </a:r>
            <a:r>
              <a:rPr lang="ru-RU" sz="2960" dirty="0" smtClean="0">
                <a:latin typeface="Times New Roman"/>
                <a:ea typeface="Times New Roman"/>
              </a:rPr>
              <a:t>:</a:t>
            </a:r>
            <a:r>
              <a:rPr lang="ru-RU" sz="296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</a:p>
          <a:p>
            <a:pPr marL="3600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60" dirty="0" smtClean="0">
                <a:latin typeface="Times New Roman" pitchFamily="18" charset="0"/>
                <a:cs typeface="Times New Roman" pitchFamily="18" charset="0"/>
              </a:rPr>
              <a:t>политическая система это </a:t>
            </a:r>
            <a:r>
              <a:rPr lang="ru-RU" sz="296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совокупность </a:t>
            </a:r>
            <a:r>
              <a:rPr lang="ru-RU" sz="296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политических позиций</a:t>
            </a:r>
            <a:r>
              <a:rPr lang="ru-RU" sz="296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60" dirty="0">
                <a:latin typeface="Times New Roman" pitchFamily="18" charset="0"/>
                <a:cs typeface="Times New Roman" pitchFamily="18" charset="0"/>
              </a:rPr>
              <a:t>и способов реагирования на определённые политические </a:t>
            </a:r>
            <a:r>
              <a:rPr lang="ru-RU" sz="2960" dirty="0" smtClean="0">
                <a:latin typeface="Times New Roman" pitchFamily="18" charset="0"/>
                <a:cs typeface="Times New Roman" pitchFamily="18" charset="0"/>
              </a:rPr>
              <a:t>ситуации</a:t>
            </a:r>
            <a:endParaRPr lang="ru-RU" sz="2960" dirty="0"/>
          </a:p>
        </p:txBody>
      </p:sp>
    </p:spTree>
    <p:extLst>
      <p:ext uri="{BB962C8B-B14F-4D97-AF65-F5344CB8AC3E}">
        <p14:creationId xmlns:p14="http://schemas.microsoft.com/office/powerpoint/2010/main" val="5967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effectLst/>
                <a:latin typeface="Times New Roman"/>
                <a:ea typeface="Times New Roman"/>
              </a:rPr>
              <a:t>Модель политической системы </a:t>
            </a:r>
            <a:r>
              <a:rPr lang="ru-RU" sz="3200" b="1" dirty="0" smtClean="0">
                <a:effectLst/>
                <a:latin typeface="Times New Roman"/>
                <a:ea typeface="Times New Roman"/>
              </a:rPr>
              <a:t/>
            </a:r>
            <a:br>
              <a:rPr lang="ru-RU" sz="3200" b="1" dirty="0" smtClean="0">
                <a:effectLst/>
                <a:latin typeface="Times New Roman"/>
                <a:ea typeface="Times New Roman"/>
              </a:rPr>
            </a:br>
            <a:r>
              <a:rPr lang="ru-RU" sz="3200" b="1" dirty="0" smtClean="0">
                <a:effectLst/>
                <a:latin typeface="Times New Roman"/>
                <a:ea typeface="Times New Roman"/>
              </a:rPr>
              <a:t>К. </a:t>
            </a:r>
            <a:r>
              <a:rPr lang="ru-RU" sz="3200" b="1" dirty="0" err="1" smtClean="0">
                <a:effectLst/>
                <a:latin typeface="Times New Roman"/>
                <a:ea typeface="Times New Roman"/>
              </a:rPr>
              <a:t>Дойча</a:t>
            </a:r>
            <a:r>
              <a:rPr lang="ru-RU" sz="3200" dirty="0" smtClean="0">
                <a:effectLst/>
                <a:latin typeface="Times New Roman"/>
                <a:ea typeface="Times New Roman"/>
              </a:rPr>
              <a:t> 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173990" algn="just">
              <a:spcAft>
                <a:spcPts val="0"/>
              </a:spcAft>
            </a:pPr>
            <a:r>
              <a:rPr lang="ru-RU" sz="3600" dirty="0">
                <a:latin typeface="Times New Roman"/>
                <a:ea typeface="Times New Roman"/>
              </a:rPr>
              <a:t>1) получение и отбор информации</a:t>
            </a:r>
            <a:r>
              <a:rPr lang="ru-RU" sz="3600" dirty="0" smtClean="0">
                <a:latin typeface="Times New Roman"/>
                <a:ea typeface="Times New Roman"/>
              </a:rPr>
              <a:t>;</a:t>
            </a:r>
          </a:p>
          <a:p>
            <a:pPr indent="173990" algn="just">
              <a:spcAft>
                <a:spcPts val="0"/>
              </a:spcAft>
            </a:pPr>
            <a:r>
              <a:rPr lang="ru-RU" sz="3600" dirty="0" smtClean="0">
                <a:latin typeface="Times New Roman"/>
                <a:ea typeface="Times New Roman"/>
              </a:rPr>
              <a:t> </a:t>
            </a:r>
            <a:r>
              <a:rPr lang="ru-RU" sz="3600" dirty="0">
                <a:latin typeface="Times New Roman"/>
                <a:ea typeface="Times New Roman"/>
              </a:rPr>
              <a:t>2) обработка и оценка информации; </a:t>
            </a:r>
            <a:endParaRPr lang="ru-RU" sz="3600" dirty="0" smtClean="0">
              <a:latin typeface="Times New Roman"/>
              <a:ea typeface="Times New Roman"/>
            </a:endParaRPr>
          </a:p>
          <a:p>
            <a:pPr indent="173990" algn="just">
              <a:spcAft>
                <a:spcPts val="0"/>
              </a:spcAft>
            </a:pPr>
            <a:r>
              <a:rPr lang="ru-RU" sz="3600" dirty="0" smtClean="0">
                <a:latin typeface="Times New Roman"/>
                <a:ea typeface="Times New Roman"/>
              </a:rPr>
              <a:t>3</a:t>
            </a:r>
            <a:r>
              <a:rPr lang="ru-RU" sz="3600" dirty="0">
                <a:latin typeface="Times New Roman"/>
                <a:ea typeface="Times New Roman"/>
              </a:rPr>
              <a:t>) принятие решений; </a:t>
            </a:r>
            <a:endParaRPr lang="ru-RU" sz="3600" dirty="0" smtClean="0">
              <a:latin typeface="Times New Roman"/>
              <a:ea typeface="Times New Roman"/>
            </a:endParaRPr>
          </a:p>
          <a:p>
            <a:pPr indent="173990" algn="just">
              <a:spcAft>
                <a:spcPts val="0"/>
              </a:spcAft>
            </a:pPr>
            <a:r>
              <a:rPr lang="ru-RU" sz="3600" dirty="0" smtClean="0">
                <a:latin typeface="Times New Roman"/>
                <a:ea typeface="Times New Roman"/>
              </a:rPr>
              <a:t>4</a:t>
            </a:r>
            <a:r>
              <a:rPr lang="ru-RU" sz="3600" dirty="0">
                <a:latin typeface="Times New Roman"/>
                <a:ea typeface="Times New Roman"/>
              </a:rPr>
              <a:t>) осуществление ре­шений с учетом обратной связи.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0463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33"/>
                </a:solidFill>
                <a:effectLst/>
                <a:latin typeface="tahoma"/>
              </a:rPr>
              <a:t>модель Г. </a:t>
            </a:r>
            <a:r>
              <a:rPr lang="ru-RU" dirty="0" err="1" smtClean="0">
                <a:solidFill>
                  <a:srgbClr val="333333"/>
                </a:solidFill>
                <a:effectLst/>
                <a:latin typeface="tahoma"/>
              </a:rPr>
              <a:t>Алмонда</a:t>
            </a:r>
            <a:r>
              <a:rPr lang="ru-RU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8047806" cy="435133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dirty="0" smtClean="0">
                <a:latin typeface="Times New Roman"/>
                <a:ea typeface="Times New Roman"/>
              </a:rPr>
              <a:t>- важна способность </a:t>
            </a:r>
            <a:r>
              <a:rPr lang="ru-RU" sz="4000" dirty="0">
                <a:latin typeface="Times New Roman"/>
                <a:ea typeface="Times New Roman"/>
              </a:rPr>
              <a:t>системы развивать попу­лярные убеждения, взгляды, </a:t>
            </a:r>
            <a:r>
              <a:rPr lang="ru-RU" sz="4000" b="1" dirty="0">
                <a:solidFill>
                  <a:srgbClr val="C00000"/>
                </a:solidFill>
                <a:latin typeface="Times New Roman"/>
                <a:ea typeface="Times New Roman"/>
              </a:rPr>
              <a:t>создавая символы и </a:t>
            </a:r>
            <a:r>
              <a:rPr lang="ru-RU" sz="40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ло­зунги</a:t>
            </a:r>
            <a:r>
              <a:rPr lang="ru-RU" sz="4000" dirty="0" smtClean="0">
                <a:latin typeface="Times New Roman"/>
                <a:ea typeface="Times New Roman"/>
              </a:rPr>
              <a:t>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коммуникативную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функцию осуществляют 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партии, группы интересов, СМИ</a:t>
            </a:r>
            <a:r>
              <a:rPr lang="ru-RU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953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</TotalTime>
  <Words>1342</Words>
  <Application>Microsoft Office PowerPoint</Application>
  <PresentationFormat>Экран (4:3)</PresentationFormat>
  <Paragraphs>118</Paragraphs>
  <Slides>28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tahoma</vt:lpstr>
      <vt:lpstr>Times New Roman</vt:lpstr>
      <vt:lpstr>Тема Office</vt:lpstr>
      <vt:lpstr>Казахский Национальный Университет имени аль-Фараби</vt:lpstr>
      <vt:lpstr>Презентация PowerPoint</vt:lpstr>
      <vt:lpstr>План лекции: </vt:lpstr>
      <vt:lpstr>Коммуникация и политика</vt:lpstr>
      <vt:lpstr>Политическая коммуникация</vt:lpstr>
      <vt:lpstr>История появления термина «политическая коммуникация»</vt:lpstr>
      <vt:lpstr>Основатели   общей   теории   политической   коммуникации </vt:lpstr>
      <vt:lpstr>Модель политической системы  К. Дойча </vt:lpstr>
      <vt:lpstr>модель Г. Алмонда </vt:lpstr>
      <vt:lpstr>Уровни информационных потоков в политической коммуникации</vt:lpstr>
      <vt:lpstr>Функции политической коммуникации</vt:lpstr>
      <vt:lpstr>Структура политической коммуникации</vt:lpstr>
      <vt:lpstr>Способы политической   коммуникации(Р.Ж. Шварценберг )</vt:lpstr>
      <vt:lpstr>Виды политической коммуникации</vt:lpstr>
      <vt:lpstr>Модели альтернативных видов движения информации</vt:lpstr>
      <vt:lpstr>Электоральная коммуникация</vt:lpstr>
      <vt:lpstr>Избирательная кампания</vt:lpstr>
      <vt:lpstr>Стратегические модели избирательной кампании</vt:lpstr>
      <vt:lpstr>Стратегические модели избирательной кампании</vt:lpstr>
      <vt:lpstr>Элементы электоральной коммуникации:</vt:lpstr>
      <vt:lpstr>Политическая реклама</vt:lpstr>
      <vt:lpstr>Способы определения эффективности политической рекламы:</vt:lpstr>
      <vt:lpstr>Информационные технологии в политике</vt:lpstr>
      <vt:lpstr>Информационные технологии в политике</vt:lpstr>
      <vt:lpstr>Информационные технологии в политике</vt:lpstr>
      <vt:lpstr>Информационные технологии в политике</vt:lpstr>
      <vt:lpstr>Значение электронного правительства</vt:lpstr>
      <vt:lpstr>Использованная литература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Политическая коммуникация</dc:title>
  <dc:creator>Милена</dc:creator>
  <cp:lastModifiedBy>User</cp:lastModifiedBy>
  <cp:revision>43</cp:revision>
  <dcterms:created xsi:type="dcterms:W3CDTF">2017-05-01T11:22:59Z</dcterms:created>
  <dcterms:modified xsi:type="dcterms:W3CDTF">2022-09-12T09:04:23Z</dcterms:modified>
</cp:coreProperties>
</file>